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25.xml" ContentType="application/vnd.openxmlformats-officedocument.presentationml.notesSlide+xml"/>
  <Override PartName="/ppt/notesSlides/_rels/notesSlide2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media/image3.png" ContentType="image/png"/>
  <Override PartName="/ppt/media/image1.jpeg" ContentType="image/jpeg"/>
  <Override PartName="/ppt/media/image2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20.png" ContentType="image/png"/>
  <Override PartName="/ppt/media/image2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entury Gothic"/>
              </a:rPr>
              <a:t>Для перемещения страницы щёлкните мышью</a:t>
            </a:r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B221347-4E80-448B-AB7C-6BC2A4E5638B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ru-RU" sz="2000" spc="-1" strike="noStrike">
              <a:latin typeface="Arial"/>
            </a:endParaRPr>
          </a:p>
        </p:txBody>
      </p:sp>
      <p:sp>
        <p:nvSpPr>
          <p:cNvPr id="20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E4C4534-2F87-4AC7-8CC8-153B6FE66E2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body"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 type="body"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body"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1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14" name="CustomShape 15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4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PlaceHolder 28"/>
          <p:cNvSpPr>
            <a:spLocks noGrp="1"/>
          </p:cNvSpPr>
          <p:nvPr>
            <p:ph type="title"/>
          </p:nvPr>
        </p:nvSpPr>
        <p:spPr>
          <a:xfrm>
            <a:off x="2589120" y="2514600"/>
            <a:ext cx="8915040" cy="2262600"/>
          </a:xfrm>
          <a:prstGeom prst="rect">
            <a:avLst/>
          </a:prstGeom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en-US" sz="5400" spc="-1" strike="noStrike">
                <a:solidFill>
                  <a:srgbClr val="262626"/>
                </a:solidFill>
                <a:latin typeface="Century Gothic"/>
              </a:rPr>
              <a:t>Образец заголовка</a:t>
            </a:r>
            <a:endParaRPr b="0" lang="en-US" sz="5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9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08750B8-574D-4794-84F3-B5850A700FEE}" type="datetime">
              <a:rPr b="0" lang="ru-RU" sz="900" spc="-1" strike="noStrike">
                <a:solidFill>
                  <a:srgbClr val="8b8b8b"/>
                </a:solidFill>
                <a:latin typeface="Century Gothic"/>
              </a:rPr>
              <a:t>28.1.19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29" name="PlaceHolder 30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0" name="CustomShape 31"/>
          <p:cNvSpPr/>
          <p:nvPr/>
        </p:nvSpPr>
        <p:spPr>
          <a:xfrm>
            <a:off x="0" y="4323960"/>
            <a:ext cx="1744200" cy="778320"/>
          </a:xfrm>
          <a:custGeom>
            <a:avLst/>
            <a:gdLst/>
            <a:ahLst/>
            <a:rect l="l" t="t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" name="PlaceHolder 32"/>
          <p:cNvSpPr>
            <a:spLocks noGrp="1"/>
          </p:cNvSpPr>
          <p:nvPr>
            <p:ph type="sldNum"/>
          </p:nvPr>
        </p:nvSpPr>
        <p:spPr>
          <a:xfrm>
            <a:off x="531720" y="4529520"/>
            <a:ext cx="7794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D1C1A0D-8655-4E97-986D-B6B7D25E3918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  <p:sp>
        <p:nvSpPr>
          <p:cNvPr id="32" name="PlaceHolder 3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Для правки структуры щёлкните мышью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404040"/>
                </a:solidFill>
                <a:latin typeface="Century Gothic"/>
              </a:rPr>
              <a:t>Второй уровень структуры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Третий уровень структуры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Четвёртый уровень структуры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Пятый уровень структуры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Шестой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404040"/>
                </a:solidFill>
                <a:latin typeface="Century Gothic"/>
              </a:rPr>
              <a:t>Седьмой уровень структуры</a:t>
            </a:r>
            <a:endParaRPr b="0" lang="en-US" sz="20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70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9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2" name="Group 14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83" name="CustomShape 15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5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r="5400000" dist="254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PlaceHolder 28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262626"/>
                </a:solidFill>
                <a:latin typeface="Century Gothic"/>
              </a:rPr>
              <a:t>Образец заголовка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7" name="PlaceHolder 29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Образец текста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600" spc="-1" strike="noStrike">
                <a:solidFill>
                  <a:srgbClr val="404040"/>
                </a:solidFill>
                <a:latin typeface="Century Gothic"/>
              </a:rPr>
              <a:t>Второй уровень</a:t>
            </a:r>
            <a:endParaRPr b="0" lang="en-US" sz="1600" spc="-1" strike="noStrike">
              <a:solidFill>
                <a:srgbClr val="404040"/>
              </a:solidFill>
              <a:latin typeface="Century Gothic"/>
            </a:endParaRPr>
          </a:p>
          <a:p>
            <a:pPr lvl="2" marL="1143000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400" spc="-1" strike="noStrike">
                <a:solidFill>
                  <a:srgbClr val="404040"/>
                </a:solidFill>
                <a:latin typeface="Century Gothic"/>
              </a:rPr>
              <a:t>Третий уровень</a:t>
            </a:r>
            <a:endParaRPr b="0" lang="en-US" sz="1400" spc="-1" strike="noStrike">
              <a:solidFill>
                <a:srgbClr val="404040"/>
              </a:solidFill>
              <a:latin typeface="Century Gothic"/>
            </a:endParaRPr>
          </a:p>
          <a:p>
            <a:pPr lvl="3" marL="1600200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Четвертый уровень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  <a:p>
            <a:pPr lvl="4" marL="2057400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200" spc="-1" strike="noStrike">
                <a:solidFill>
                  <a:srgbClr val="404040"/>
                </a:solidFill>
                <a:latin typeface="Century Gothic"/>
              </a:rPr>
              <a:t>Пятый уровень</a:t>
            </a:r>
            <a:endParaRPr b="0" lang="en-US" sz="12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98" name="PlaceHolder 30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D99D181-84F2-4EA4-8494-3344E2C1798E}" type="datetime">
              <a:rPr b="0" lang="ru-RU" sz="900" spc="-1" strike="noStrike">
                <a:solidFill>
                  <a:srgbClr val="8b8b8b"/>
                </a:solidFill>
                <a:latin typeface="Century Gothic"/>
              </a:rPr>
              <a:t>28.1.19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99" name="PlaceHolder 31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00" name="CustomShape 32"/>
          <p:cNvSpPr/>
          <p:nvPr/>
        </p:nvSpPr>
        <p:spPr>
          <a:xfrm flipV="1">
            <a:off x="-4320" y="207360"/>
            <a:ext cx="1588320" cy="506880"/>
          </a:xfrm>
          <a:custGeom>
            <a:avLst/>
            <a:gdLst/>
            <a:ah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PlaceHolder 33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2480C35-C7AD-4513-A1BF-36B3BBF9E494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2365920" y="1812960"/>
            <a:ext cx="8915040" cy="22626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en-US" sz="4000" spc="-1" strike="noStrike">
                <a:solidFill>
                  <a:srgbClr val="262626"/>
                </a:solidFill>
                <a:latin typeface="Century Gothic"/>
              </a:rPr>
              <a:t>Презентация проекта </a:t>
            </a:r>
            <a:br/>
            <a:r>
              <a:rPr b="0" lang="en-US" sz="6600" spc="-1" strike="noStrike">
                <a:solidFill>
                  <a:srgbClr val="262626"/>
                </a:solidFill>
                <a:latin typeface="Century Gothic"/>
              </a:rPr>
              <a:t>«Моё Ставрополье»</a:t>
            </a:r>
            <a:endParaRPr b="0" lang="en-US" sz="6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2589120" y="4777200"/>
            <a:ext cx="8915040" cy="11260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0" lang="ru-RU" sz="2400" spc="-1" strike="noStrike">
                <a:solidFill>
                  <a:srgbClr val="595959"/>
                </a:solidFill>
                <a:latin typeface="Century Gothic"/>
              </a:rPr>
              <a:t>Автор: </a:t>
            </a:r>
            <a:r>
              <a:rPr b="1" lang="ru-RU" sz="2400" spc="-1" strike="noStrike">
                <a:solidFill>
                  <a:srgbClr val="595959"/>
                </a:solidFill>
                <a:latin typeface="Century Gothic"/>
              </a:rPr>
              <a:t>Струкова Н.А.</a:t>
            </a:r>
            <a:endParaRPr b="0" lang="ru-RU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0" lang="ru-RU" sz="1800" spc="-1" strike="noStrike">
                <a:solidFill>
                  <a:srgbClr val="595959"/>
                </a:solidFill>
                <a:latin typeface="Century Gothic"/>
              </a:rPr>
              <a:t>Воспитатель 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0" lang="ru-RU" sz="1800" spc="-1" strike="noStrike">
                <a:solidFill>
                  <a:srgbClr val="595959"/>
                </a:solidFill>
                <a:latin typeface="Century Gothic"/>
              </a:rPr>
              <a:t>подготовительной группы 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0" lang="ru-RU" sz="1800" spc="-1" strike="noStrike">
                <a:solidFill>
                  <a:srgbClr val="595959"/>
                </a:solidFill>
                <a:latin typeface="Century Gothic"/>
              </a:rPr>
              <a:t>МБДОУ № 16 «Красная шапочка»</a:t>
            </a: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1779120" y="624240"/>
            <a:ext cx="972504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424d22"/>
                </a:solidFill>
                <a:latin typeface="Century Gothic"/>
              </a:rPr>
              <a:t>Оформление экологического центра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6361200" y="1590120"/>
            <a:ext cx="5143320" cy="4611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Пополнение центра коллекций камней и минералов. Сбор растений для гербария. Сбор семян растений и других природных материалов.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67" name="Рисунок 3" descr=""/>
          <p:cNvPicPr/>
          <p:nvPr/>
        </p:nvPicPr>
        <p:blipFill>
          <a:blip r:embed="rId1"/>
          <a:srcRect l="0" t="0" r="0" b="7261"/>
          <a:stretch/>
        </p:blipFill>
        <p:spPr>
          <a:xfrm>
            <a:off x="1586160" y="1391400"/>
            <a:ext cx="4226400" cy="5226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1828800" y="624240"/>
            <a:ext cx="967536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262626"/>
                </a:solidFill>
                <a:latin typeface="Century Gothic"/>
              </a:rPr>
              <a:t>Основной этап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1828800" y="1451160"/>
            <a:ext cx="9675360" cy="4459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1) Ознакомление детей с художественной литературой. В.Милославская «Стихи», Б.Коба «Освобождение», Легенды Кавказа.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70" name="Рисунок 3" descr=""/>
          <p:cNvPicPr/>
          <p:nvPr/>
        </p:nvPicPr>
        <p:blipFill>
          <a:blip r:embed="rId1"/>
          <a:srcRect l="0" t="19559" r="0" b="0"/>
          <a:stretch/>
        </p:blipFill>
        <p:spPr>
          <a:xfrm>
            <a:off x="3144240" y="2572920"/>
            <a:ext cx="6492240" cy="3916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1590120" y="639000"/>
            <a:ext cx="9779760" cy="5027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4000" spc="-1" strike="noStrike">
                <a:solidFill>
                  <a:srgbClr val="404040"/>
                </a:solidFill>
                <a:latin typeface="Century Gothic"/>
              </a:rPr>
              <a:t>2) Проведение бесед на темы:</a:t>
            </a:r>
            <a:endParaRPr b="0" lang="en-US" sz="40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4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ctr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4000" spc="-1" strike="noStrike">
                <a:solidFill>
                  <a:srgbClr val="404040"/>
                </a:solidFill>
                <a:latin typeface="Century Gothic"/>
              </a:rPr>
              <a:t>«Города-курорты КМВ»;</a:t>
            </a:r>
            <a:endParaRPr b="0" lang="en-US" sz="40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4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ctr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4000" spc="-1" strike="noStrike">
                <a:solidFill>
                  <a:srgbClr val="404040"/>
                </a:solidFill>
                <a:latin typeface="Century Gothic"/>
              </a:rPr>
              <a:t>«Моя малая родина»;</a:t>
            </a:r>
            <a:endParaRPr b="0" lang="en-US" sz="40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b="0" lang="en-US" sz="40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 algn="ctr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4000" spc="-1" strike="noStrike">
                <a:solidFill>
                  <a:srgbClr val="404040"/>
                </a:solidFill>
                <a:latin typeface="Century Gothic"/>
              </a:rPr>
              <a:t>«Моя родословная».</a:t>
            </a:r>
            <a:endParaRPr b="0" lang="en-US" sz="40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Объект 3" descr=""/>
          <p:cNvPicPr/>
          <p:nvPr/>
        </p:nvPicPr>
        <p:blipFill>
          <a:blip r:embed="rId1"/>
          <a:stretch/>
        </p:blipFill>
        <p:spPr>
          <a:xfrm>
            <a:off x="552600" y="1377720"/>
            <a:ext cx="5608080" cy="4205880"/>
          </a:xfrm>
          <a:prstGeom prst="rect">
            <a:avLst/>
          </a:prstGeom>
          <a:ln>
            <a:noFill/>
          </a:ln>
        </p:spPr>
      </p:pic>
      <p:pic>
        <p:nvPicPr>
          <p:cNvPr id="173" name="Рисунок 4" descr=""/>
          <p:cNvPicPr/>
          <p:nvPr/>
        </p:nvPicPr>
        <p:blipFill>
          <a:blip r:embed="rId2"/>
          <a:stretch/>
        </p:blipFill>
        <p:spPr>
          <a:xfrm>
            <a:off x="6370200" y="1377720"/>
            <a:ext cx="5608080" cy="420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1315440" y="1197720"/>
            <a:ext cx="5611320" cy="5403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3) Рассматривание картин П.Гречишкина «Ставропольский лес», «Первая зелень», «Гора Стрижамент» М.Ю.Лермонтова. «Воспоминания о Кавказе» и беседы по их содержанию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75" name="Рисунок 3" descr=""/>
          <p:cNvPicPr/>
          <p:nvPr/>
        </p:nvPicPr>
        <p:blipFill>
          <a:blip r:embed="rId1"/>
          <a:srcRect l="0" t="29188" r="0" b="0"/>
          <a:stretch/>
        </p:blipFill>
        <p:spPr>
          <a:xfrm>
            <a:off x="6927480" y="752400"/>
            <a:ext cx="5117760" cy="483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2146680" y="775080"/>
            <a:ext cx="9864360" cy="5463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4) Работа с родителями.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Выпуск журнала «Информ» на тему: «Мы – юные экологи»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77" name="Рисунок 4" descr=""/>
          <p:cNvPicPr/>
          <p:nvPr/>
        </p:nvPicPr>
        <p:blipFill>
          <a:blip r:embed="rId1"/>
          <a:srcRect l="8994" t="4598" r="7694" b="25273"/>
          <a:stretch/>
        </p:blipFill>
        <p:spPr>
          <a:xfrm>
            <a:off x="2606400" y="3150720"/>
            <a:ext cx="7093800" cy="1992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401480" y="477000"/>
            <a:ext cx="10641240" cy="5744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5) Изготовление ЛЭП-БУКОВ на тему: «Мое Ставрополье»: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знакомство с символикой Ставропольского края (герб, флаг);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знакомство с картой С.к.;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растения Красной книги С.к.;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животные наших лесов;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природные ресурсы края;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стихи о нашем городе;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рисунки и фотографии.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2589120" y="2133720"/>
            <a:ext cx="8915040" cy="3777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1" name="Рисунок 3" descr=""/>
          <p:cNvPicPr/>
          <p:nvPr/>
        </p:nvPicPr>
        <p:blipFill>
          <a:blip r:embed="rId1"/>
          <a:stretch/>
        </p:blipFill>
        <p:spPr>
          <a:xfrm>
            <a:off x="385920" y="308520"/>
            <a:ext cx="11498400" cy="646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1689480" y="397440"/>
            <a:ext cx="9814680" cy="55134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6) Проведены мероприятия: 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2800" spc="-1" strike="noStrike">
                <a:solidFill>
                  <a:srgbClr val="404040"/>
                </a:solidFill>
                <a:latin typeface="Century Gothic"/>
              </a:rPr>
              <a:t>Акции «Накорми птиц»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3" name="Рисунок 3" descr=""/>
          <p:cNvPicPr/>
          <p:nvPr/>
        </p:nvPicPr>
        <p:blipFill>
          <a:blip r:embed="rId1"/>
          <a:srcRect l="0" t="13484" r="0" b="13807"/>
          <a:stretch/>
        </p:blipFill>
        <p:spPr>
          <a:xfrm>
            <a:off x="1788480" y="1530000"/>
            <a:ext cx="3819240" cy="4929480"/>
          </a:xfrm>
          <a:prstGeom prst="rect">
            <a:avLst/>
          </a:prstGeom>
          <a:ln>
            <a:noFill/>
          </a:ln>
        </p:spPr>
      </p:pic>
      <p:pic>
        <p:nvPicPr>
          <p:cNvPr id="184" name="Рисунок 4" descr=""/>
          <p:cNvPicPr/>
          <p:nvPr/>
        </p:nvPicPr>
        <p:blipFill>
          <a:blip r:embed="rId2"/>
          <a:srcRect l="0" t="27022" r="0" b="5054"/>
          <a:stretch/>
        </p:blipFill>
        <p:spPr>
          <a:xfrm>
            <a:off x="6897240" y="1530000"/>
            <a:ext cx="4024440" cy="4852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625760" y="2042280"/>
            <a:ext cx="5347440" cy="4219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3200" spc="-1" strike="noStrike">
                <a:solidFill>
                  <a:srgbClr val="404040"/>
                </a:solidFill>
                <a:latin typeface="Century Gothic"/>
              </a:rPr>
              <a:t>Акция 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3200" spc="-1" strike="noStrike">
                <a:solidFill>
                  <a:srgbClr val="404040"/>
                </a:solidFill>
                <a:latin typeface="Century Gothic"/>
              </a:rPr>
              <a:t>«Посади дерево»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6" name="Рисунок 3" descr=""/>
          <p:cNvPicPr/>
          <p:nvPr/>
        </p:nvPicPr>
        <p:blipFill>
          <a:blip r:embed="rId1"/>
          <a:stretch/>
        </p:blipFill>
        <p:spPr>
          <a:xfrm>
            <a:off x="6837480" y="480960"/>
            <a:ext cx="4472640" cy="5963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4" descr=""/>
          <p:cNvPicPr/>
          <p:nvPr/>
        </p:nvPicPr>
        <p:blipFill>
          <a:blip r:embed="rId1"/>
          <a:srcRect l="4857" t="5655" r="8626" b="7101"/>
          <a:stretch/>
        </p:blipFill>
        <p:spPr>
          <a:xfrm>
            <a:off x="0" y="-98640"/>
            <a:ext cx="12191760" cy="9070200"/>
          </a:xfrm>
          <a:prstGeom prst="rect">
            <a:avLst/>
          </a:prstGeom>
          <a:ln>
            <a:noFill/>
          </a:ln>
        </p:spPr>
      </p:pic>
      <p:sp>
        <p:nvSpPr>
          <p:cNvPr id="147" name="TextShape 1"/>
          <p:cNvSpPr txBox="1"/>
          <p:nvPr/>
        </p:nvSpPr>
        <p:spPr>
          <a:xfrm>
            <a:off x="838080" y="347760"/>
            <a:ext cx="10515240" cy="5828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4400" spc="-1" strike="noStrike">
                <a:solidFill>
                  <a:srgbClr val="394329"/>
                </a:solidFill>
                <a:latin typeface="Monotype Corsiva"/>
              </a:rPr>
              <a:t>Эту истину знаю от роду</a:t>
            </a:r>
            <a:endParaRPr b="0" lang="en-US" sz="44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4400" spc="-1" strike="noStrike">
                <a:solidFill>
                  <a:srgbClr val="394329"/>
                </a:solidFill>
                <a:latin typeface="Monotype Corsiva"/>
              </a:rPr>
              <a:t>И ее никогда не таю.</a:t>
            </a:r>
            <a:endParaRPr b="0" lang="en-US" sz="44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4400" spc="-1" strike="noStrike">
                <a:solidFill>
                  <a:srgbClr val="394329"/>
                </a:solidFill>
                <a:latin typeface="Monotype Corsiva"/>
              </a:rPr>
              <a:t>Кто не любит родную природу –</a:t>
            </a:r>
            <a:endParaRPr b="0" lang="en-US" sz="44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n-US" sz="4400" spc="-1" strike="noStrike">
                <a:solidFill>
                  <a:srgbClr val="394329"/>
                </a:solidFill>
                <a:latin typeface="Monotype Corsiva"/>
              </a:rPr>
              <a:t>Тот не любит Отчизну свою.</a:t>
            </a:r>
            <a:endParaRPr b="0" lang="en-US" sz="44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1649880" y="317880"/>
            <a:ext cx="9854280" cy="5592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3600" spc="-1" strike="noStrike">
                <a:solidFill>
                  <a:srgbClr val="404040"/>
                </a:solidFill>
                <a:latin typeface="Century Gothic"/>
              </a:rPr>
              <a:t>Экскурсия в библиотеку</a:t>
            </a:r>
            <a:endParaRPr b="0" lang="en-US" sz="36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88" name="Рисунок 3" descr=""/>
          <p:cNvPicPr/>
          <p:nvPr/>
        </p:nvPicPr>
        <p:blipFill>
          <a:blip r:embed="rId1"/>
          <a:srcRect l="12726" t="0" r="13571" b="0"/>
          <a:stretch/>
        </p:blipFill>
        <p:spPr>
          <a:xfrm>
            <a:off x="3087360" y="1050480"/>
            <a:ext cx="6979680" cy="5334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1789200" y="437400"/>
            <a:ext cx="9715320" cy="5473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Возложение цветов к Мемориалу Вечной Славы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90" name="Рисунок 3" descr=""/>
          <p:cNvPicPr/>
          <p:nvPr/>
        </p:nvPicPr>
        <p:blipFill>
          <a:blip r:embed="rId1"/>
          <a:srcRect l="15823" t="0" r="15634" b="0"/>
          <a:stretch/>
        </p:blipFill>
        <p:spPr>
          <a:xfrm>
            <a:off x="3644640" y="1501200"/>
            <a:ext cx="6004080" cy="493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1898280" y="317880"/>
            <a:ext cx="9605880" cy="5592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Экскурсия к Вечному огню в парке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92" name="Рисунок 3" descr=""/>
          <p:cNvPicPr/>
          <p:nvPr/>
        </p:nvPicPr>
        <p:blipFill>
          <a:blip r:embed="rId1"/>
          <a:srcRect l="13474" t="0" r="12726" b="0"/>
          <a:stretch/>
        </p:blipFill>
        <p:spPr>
          <a:xfrm>
            <a:off x="3098880" y="1028880"/>
            <a:ext cx="7030440" cy="5366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1938240" y="316080"/>
            <a:ext cx="9576000" cy="5503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Изготовление папки «Лекарственные растения Ставропольского края»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94" name="Рисунок 3" descr=""/>
          <p:cNvPicPr/>
          <p:nvPr/>
        </p:nvPicPr>
        <p:blipFill>
          <a:blip r:embed="rId1"/>
          <a:stretch/>
        </p:blipFill>
        <p:spPr>
          <a:xfrm>
            <a:off x="2844720" y="1254600"/>
            <a:ext cx="7375680" cy="5531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1838880" y="268200"/>
            <a:ext cx="9665640" cy="5642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7) Прослушивание и обсуждение музыкальных произведений композитора и автора песен Татьяны Барбакуц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8) Рисование с детьми на тему: «Достопримечательности 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нашего города»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96" name="Рисунок 5" descr=""/>
          <p:cNvPicPr/>
          <p:nvPr/>
        </p:nvPicPr>
        <p:blipFill>
          <a:blip r:embed="rId1"/>
          <a:srcRect l="0" t="0" r="0" b="56031"/>
          <a:stretch/>
        </p:blipFill>
        <p:spPr>
          <a:xfrm>
            <a:off x="8013240" y="1828440"/>
            <a:ext cx="3820320" cy="1261080"/>
          </a:xfrm>
          <a:prstGeom prst="rect">
            <a:avLst/>
          </a:prstGeom>
          <a:ln>
            <a:noFill/>
          </a:ln>
        </p:spPr>
      </p:pic>
      <p:pic>
        <p:nvPicPr>
          <p:cNvPr id="197" name="Рисунок 7" descr=""/>
          <p:cNvPicPr/>
          <p:nvPr/>
        </p:nvPicPr>
        <p:blipFill>
          <a:blip r:embed="rId2"/>
          <a:stretch/>
        </p:blipFill>
        <p:spPr>
          <a:xfrm>
            <a:off x="5714280" y="4274640"/>
            <a:ext cx="2219040" cy="206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1620000" y="298080"/>
            <a:ext cx="9884160" cy="16063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262626"/>
                </a:solidFill>
                <a:latin typeface="Century Gothic"/>
              </a:rPr>
              <a:t>Заключительный этап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1864080" y="1172880"/>
            <a:ext cx="9655560" cy="4509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Итоговое мероприятие – открытый показ НОД 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«В гостях у Деда Краеведа»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200" name="Рисунок 3" descr=""/>
          <p:cNvPicPr/>
          <p:nvPr/>
        </p:nvPicPr>
        <p:blipFill>
          <a:blip r:embed="rId1"/>
          <a:srcRect l="-2430" t="0" r="10270" b="0"/>
          <a:stretch/>
        </p:blipFill>
        <p:spPr>
          <a:xfrm>
            <a:off x="648000" y="2394720"/>
            <a:ext cx="5184000" cy="429336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4" descr=""/>
          <p:cNvPicPr/>
          <p:nvPr/>
        </p:nvPicPr>
        <p:blipFill>
          <a:blip r:embed="rId2"/>
          <a:srcRect l="10479" t="0" r="16771" b="0"/>
          <a:stretch/>
        </p:blipFill>
        <p:spPr>
          <a:xfrm>
            <a:off x="6039000" y="2394720"/>
            <a:ext cx="5553000" cy="4293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1545480" y="345960"/>
            <a:ext cx="9715320" cy="101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262626"/>
                </a:solidFill>
                <a:latin typeface="Century Gothic"/>
              </a:rPr>
              <a:t>Итоги работы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1450440" y="1292040"/>
            <a:ext cx="10310400" cy="4603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У детей значительно вырос уровень 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познавательного развития, коммуникативных 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навыков;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Дети и их родители научились добывать 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информацию из разных источников;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Сформированы знания о родном городе, крае, его истории и современном развитии, символике, традициях, особенностях географического положения, природных ресурсах;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Повысился интерес педагогического коллектива к краеведческому материалу, как образовательному и воспитательному источнику.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204" name="Рисунок 4" descr=""/>
          <p:cNvPicPr/>
          <p:nvPr/>
        </p:nvPicPr>
        <p:blipFill>
          <a:blip r:embed="rId1"/>
          <a:stretch/>
        </p:blipFill>
        <p:spPr>
          <a:xfrm>
            <a:off x="9248760" y="673560"/>
            <a:ext cx="2749680" cy="2927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262626"/>
                </a:solidFill>
                <a:latin typeface="Century Gothic"/>
              </a:rPr>
              <a:t>Цель проекта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1446120" y="1509840"/>
            <a:ext cx="10058400" cy="4401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учиться находить информацию из разных источников;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расширить и систематизировать представления детей о родном крае, его истории, символике, географических особенностях;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познакомить с растительным и животным миром Ставропольского края;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800" spc="-1" strike="noStrike">
                <a:solidFill>
                  <a:srgbClr val="404040"/>
                </a:solidFill>
                <a:latin typeface="Century Gothic"/>
              </a:rPr>
              <a:t>воспитать патриотизм, любовь к своей малой Родине, бережное отношение к родной природе.</a:t>
            </a: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3454200" y="273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262626"/>
                </a:solidFill>
                <a:latin typeface="Century Gothic"/>
              </a:rPr>
              <a:t>Задачи проекта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967680" y="1031400"/>
            <a:ext cx="10845000" cy="4879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Ознакомить воспитателей с современной методической литературой по краеведению;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Провести цикл занятий и мероприятий по теме: «Мое Ставрополье»;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Организовать выставку фотографий и рисунков по теме: «Достопримечательности КМВ»;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Ознакомить детей с литературными, художественными и музыкальными произведениями поэтов, художников и композиторов Ставрополья;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Подготовить совместными усилиями детей и родителей «Книгу лекарственных растений Ставропольского края»;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2400" spc="-1" strike="noStrike">
                <a:solidFill>
                  <a:srgbClr val="404040"/>
                </a:solidFill>
                <a:latin typeface="Century Gothic"/>
              </a:rPr>
              <a:t>Провести итоговое мероприятие: открытый показ НОД «В гостях у Деда Краеведа»</a:t>
            </a:r>
            <a:endParaRPr b="0" lang="en-US" sz="24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262626"/>
                </a:solidFill>
                <a:latin typeface="Century Gothic"/>
              </a:rPr>
              <a:t>Актуальность проекта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1626840" y="1552320"/>
            <a:ext cx="9877320" cy="4358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Уникальность экологического краеведения заключается в том, что оно знакомит дошкольников с жизнью во многих ее проявлениях и взаимосвязях, разносторонне рассматривает природу земной поверхности, население и его хозяйственную деятельность в родном крае.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262626"/>
                </a:solidFill>
                <a:latin typeface="Century Gothic"/>
              </a:rPr>
              <a:t>Участники проекта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2593080" y="1716120"/>
            <a:ext cx="8911440" cy="18417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600" spc="-1" strike="noStrike">
                <a:solidFill>
                  <a:srgbClr val="404040"/>
                </a:solidFill>
                <a:latin typeface="Century Gothic"/>
              </a:rPr>
              <a:t>Дети, воспитатели, музыкальный руководитель, родители.</a:t>
            </a:r>
            <a:endParaRPr b="0" lang="en-US" sz="3600" spc="-1" strike="noStrike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56" name="CustomShape 3"/>
          <p:cNvSpPr/>
          <p:nvPr/>
        </p:nvSpPr>
        <p:spPr>
          <a:xfrm>
            <a:off x="2593080" y="3231360"/>
            <a:ext cx="8911440" cy="128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262626"/>
                </a:solidFill>
                <a:latin typeface="Century Gothic"/>
              </a:rPr>
              <a:t>Срок реализации проекта: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57" name="CustomShape 4"/>
          <p:cNvSpPr/>
          <p:nvPr/>
        </p:nvSpPr>
        <p:spPr>
          <a:xfrm>
            <a:off x="2593080" y="4185720"/>
            <a:ext cx="8911440" cy="1841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ru-RU" sz="3600" spc="-1" strike="noStrike">
                <a:solidFill>
                  <a:srgbClr val="404040"/>
                </a:solidFill>
                <a:latin typeface="Century Gothic"/>
              </a:rPr>
              <a:t>Сентябрь 2016 г. – апрель 2017 г</a:t>
            </a:r>
            <a:r>
              <a:rPr b="0" lang="ru-RU" sz="1800" spc="-1" strike="noStrike">
                <a:solidFill>
                  <a:srgbClr val="404040"/>
                </a:solidFill>
                <a:latin typeface="Century Gothic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endParaRPr b="0" lang="en-US" sz="1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9" name="Объект 3" descr=""/>
          <p:cNvPicPr/>
          <p:nvPr/>
        </p:nvPicPr>
        <p:blipFill>
          <a:blip r:embed="rId1"/>
          <a:stretch/>
        </p:blipFill>
        <p:spPr>
          <a:xfrm>
            <a:off x="556560" y="266040"/>
            <a:ext cx="11310480" cy="637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2593080" y="31608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262626"/>
                </a:solidFill>
                <a:latin typeface="Century Gothic"/>
              </a:rPr>
              <a:t>Подготовительный этап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1500840" y="954000"/>
            <a:ext cx="10003320" cy="5595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Постановка целей, определение актуальности и значимости проекта;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Подбор методической литературы: 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Р.М.Литвинова «Региональная культура: художники, писатели, композиторы»;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С.Н.Николаева «Юный эколог»;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Подбор наглядно-дидактического материала: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фотографии достопримечательностей родного края;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наборы открыток «Города КМВ»;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тематические картинки «Животные и растения нашего региона»;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Подбор художественной литературы: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В.Милославская «Стихи для детей»;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«Легенды Кавказа»;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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Б.Коба «Стихи»;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b="0" lang="en-US" sz="1800" spc="-1" strike="noStrike">
                <a:solidFill>
                  <a:srgbClr val="404040"/>
                </a:solidFill>
                <a:latin typeface="Century Gothic"/>
              </a:rPr>
              <a:t>Подбор репродукций картин П.Гречишкина, М.Ю.Лермонтова</a:t>
            </a: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US" sz="1800" spc="-1" strike="noStrike">
              <a:solidFill>
                <a:srgbClr val="404040"/>
              </a:solidFill>
              <a:latin typeface="Century Gothic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1649880" y="624240"/>
            <a:ext cx="9854280" cy="12805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424d22"/>
                </a:solidFill>
                <a:latin typeface="Century Gothic"/>
              </a:rPr>
              <a:t>Организация развивающей среды в группе</a:t>
            </a:r>
            <a:endParaRPr b="0" lang="en-US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1814040" y="1887840"/>
            <a:ext cx="5197680" cy="44856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en-US" sz="3200" spc="-1" strike="noStrike">
                <a:solidFill>
                  <a:srgbClr val="404040"/>
                </a:solidFill>
                <a:latin typeface="Century Gothic"/>
              </a:rPr>
              <a:t>Оформление «Уголка памяти» с тематическими наборами картин, фотографиями ветеранов, рисунками детей.</a:t>
            </a:r>
            <a:endParaRPr b="0" lang="en-US" sz="3200" spc="-1" strike="noStrike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64" name="Рисунок 3" descr=""/>
          <p:cNvPicPr/>
          <p:nvPr/>
        </p:nvPicPr>
        <p:blipFill>
          <a:blip r:embed="rId1"/>
          <a:stretch/>
        </p:blipFill>
        <p:spPr>
          <a:xfrm>
            <a:off x="7175880" y="1712160"/>
            <a:ext cx="3628080" cy="483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189</TotalTime>
  <Application>LibreOffice/6.0.1.1$Windows_x86 LibreOffice_project/60bfb1526849283ce2491346ed2aa51c465abfe6</Application>
  <Words>667</Words>
  <Paragraphs>91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2017-04-23T16:33:16Z</dcterms:created>
  <dc:creator>Ирина Струкова</dc:creator>
  <dc:description/>
  <dc:language>ru-RU</dc:language>
  <cp:lastModifiedBy/>
  <dcterms:modified xsi:type="dcterms:W3CDTF">2019-01-28T15:42:22Z</dcterms:modified>
  <cp:revision>17</cp:revision>
  <dc:subject/>
  <dc:title>Презентация проекта  «Моё Ставрполье»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26</vt:i4>
  </property>
</Properties>
</file>